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5" r:id="rId3"/>
    <p:sldId id="257" r:id="rId4"/>
    <p:sldId id="286" r:id="rId5"/>
    <p:sldId id="258" r:id="rId6"/>
    <p:sldId id="259" r:id="rId7"/>
    <p:sldId id="287" r:id="rId8"/>
    <p:sldId id="260" r:id="rId9"/>
    <p:sldId id="288" r:id="rId10"/>
    <p:sldId id="261" r:id="rId11"/>
    <p:sldId id="282" r:id="rId12"/>
    <p:sldId id="262" r:id="rId13"/>
    <p:sldId id="283" r:id="rId14"/>
    <p:sldId id="263" r:id="rId15"/>
    <p:sldId id="284" r:id="rId16"/>
    <p:sldId id="265" r:id="rId17"/>
    <p:sldId id="26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4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F573EB-0FC9-4C8B-A346-0677B58B74DA}" type="datetimeFigureOut">
              <a:rPr lang="en-US" smtClean="0"/>
              <a:t>2/28/2011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96B1E-4A10-488F-A5BB-5F938E98ED81}" type="slidenum">
              <a:rPr lang="en-ZA" smtClean="0"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96B1E-4A10-488F-A5BB-5F938E98ED81}" type="slidenum">
              <a:rPr lang="en-ZA" smtClean="0"/>
              <a:t>1</a:t>
            </a:fld>
            <a:endParaRPr lang="en-Z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96B1E-4A10-488F-A5BB-5F938E98ED81}" type="slidenum">
              <a:rPr lang="en-ZA" smtClean="0"/>
              <a:t>10</a:t>
            </a:fld>
            <a:endParaRPr lang="en-Z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96B1E-4A10-488F-A5BB-5F938E98ED81}" type="slidenum">
              <a:rPr lang="en-ZA" smtClean="0"/>
              <a:t>11</a:t>
            </a:fld>
            <a:endParaRPr lang="en-Z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96B1E-4A10-488F-A5BB-5F938E98ED81}" type="slidenum">
              <a:rPr lang="en-ZA" smtClean="0"/>
              <a:t>12</a:t>
            </a:fld>
            <a:endParaRPr lang="en-Z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96B1E-4A10-488F-A5BB-5F938E98ED81}" type="slidenum">
              <a:rPr lang="en-ZA" smtClean="0"/>
              <a:t>13</a:t>
            </a:fld>
            <a:endParaRPr lang="en-Z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96B1E-4A10-488F-A5BB-5F938E98ED81}" type="slidenum">
              <a:rPr lang="en-ZA" smtClean="0"/>
              <a:t>14</a:t>
            </a:fld>
            <a:endParaRPr lang="en-Z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96B1E-4A10-488F-A5BB-5F938E98ED81}" type="slidenum">
              <a:rPr lang="en-ZA" smtClean="0"/>
              <a:t>15</a:t>
            </a:fld>
            <a:endParaRPr lang="en-Z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96B1E-4A10-488F-A5BB-5F938E98ED81}" type="slidenum">
              <a:rPr lang="en-ZA" smtClean="0"/>
              <a:t>16</a:t>
            </a:fld>
            <a:endParaRPr lang="en-Z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96B1E-4A10-488F-A5BB-5F938E98ED81}" type="slidenum">
              <a:rPr lang="en-ZA" smtClean="0"/>
              <a:t>17</a:t>
            </a:fld>
            <a:endParaRPr lang="en-Z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96B1E-4A10-488F-A5BB-5F938E98ED81}" type="slidenum">
              <a:rPr lang="en-ZA" smtClean="0"/>
              <a:t>2</a:t>
            </a:fld>
            <a:endParaRPr lang="en-Z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96B1E-4A10-488F-A5BB-5F938E98ED81}" type="slidenum">
              <a:rPr lang="en-ZA" smtClean="0"/>
              <a:t>3</a:t>
            </a:fld>
            <a:endParaRPr lang="en-Z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96B1E-4A10-488F-A5BB-5F938E98ED81}" type="slidenum">
              <a:rPr lang="en-ZA" smtClean="0"/>
              <a:t>4</a:t>
            </a:fld>
            <a:endParaRPr lang="en-Z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96B1E-4A10-488F-A5BB-5F938E98ED81}" type="slidenum">
              <a:rPr lang="en-ZA" smtClean="0"/>
              <a:t>5</a:t>
            </a:fld>
            <a:endParaRPr lang="en-Z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96B1E-4A10-488F-A5BB-5F938E98ED81}" type="slidenum">
              <a:rPr lang="en-ZA" smtClean="0"/>
              <a:t>6</a:t>
            </a:fld>
            <a:endParaRPr lang="en-Z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96B1E-4A10-488F-A5BB-5F938E98ED81}" type="slidenum">
              <a:rPr lang="en-ZA" smtClean="0"/>
              <a:t>7</a:t>
            </a:fld>
            <a:endParaRPr lang="en-Z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96B1E-4A10-488F-A5BB-5F938E98ED81}" type="slidenum">
              <a:rPr lang="en-ZA" smtClean="0"/>
              <a:t>8</a:t>
            </a:fld>
            <a:endParaRPr lang="en-Z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96B1E-4A10-488F-A5BB-5F938E98ED81}" type="slidenum">
              <a:rPr lang="en-ZA" smtClean="0"/>
              <a:t>9</a:t>
            </a:fld>
            <a:endParaRPr lang="en-Z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8537A13-EB51-4142-B43B-B62C01A3ADBF}" type="datetimeFigureOut">
              <a:rPr lang="en-ZA" smtClean="0"/>
              <a:pPr/>
              <a:t>2011/02/28</a:t>
            </a:fld>
            <a:endParaRPr lang="en-Z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Z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BAB6593-0799-460F-ACF1-1BA292872E74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37A13-EB51-4142-B43B-B62C01A3ADBF}" type="datetimeFigureOut">
              <a:rPr lang="en-ZA" smtClean="0"/>
              <a:pPr/>
              <a:t>2011/02/28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593-0799-460F-ACF1-1BA292872E74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37A13-EB51-4142-B43B-B62C01A3ADBF}" type="datetimeFigureOut">
              <a:rPr lang="en-ZA" smtClean="0"/>
              <a:pPr/>
              <a:t>2011/02/28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593-0799-460F-ACF1-1BA292872E74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37A13-EB51-4142-B43B-B62C01A3ADBF}" type="datetimeFigureOut">
              <a:rPr lang="en-ZA" smtClean="0"/>
              <a:pPr/>
              <a:t>2011/02/28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593-0799-460F-ACF1-1BA292872E74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37A13-EB51-4142-B43B-B62C01A3ADBF}" type="datetimeFigureOut">
              <a:rPr lang="en-ZA" smtClean="0"/>
              <a:pPr/>
              <a:t>2011/02/28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593-0799-460F-ACF1-1BA292872E74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37A13-EB51-4142-B43B-B62C01A3ADBF}" type="datetimeFigureOut">
              <a:rPr lang="en-ZA" smtClean="0"/>
              <a:pPr/>
              <a:t>2011/02/28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593-0799-460F-ACF1-1BA292872E74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8537A13-EB51-4142-B43B-B62C01A3ADBF}" type="datetimeFigureOut">
              <a:rPr lang="en-ZA" smtClean="0"/>
              <a:pPr/>
              <a:t>2011/02/28</a:t>
            </a:fld>
            <a:endParaRPr lang="en-Z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BAB6593-0799-460F-ACF1-1BA292872E74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8537A13-EB51-4142-B43B-B62C01A3ADBF}" type="datetimeFigureOut">
              <a:rPr lang="en-ZA" smtClean="0"/>
              <a:pPr/>
              <a:t>2011/02/28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BAB6593-0799-460F-ACF1-1BA292872E74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37A13-EB51-4142-B43B-B62C01A3ADBF}" type="datetimeFigureOut">
              <a:rPr lang="en-ZA" smtClean="0"/>
              <a:pPr/>
              <a:t>2011/02/28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593-0799-460F-ACF1-1BA292872E74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37A13-EB51-4142-B43B-B62C01A3ADBF}" type="datetimeFigureOut">
              <a:rPr lang="en-ZA" smtClean="0"/>
              <a:pPr/>
              <a:t>2011/02/28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593-0799-460F-ACF1-1BA292872E74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37A13-EB51-4142-B43B-B62C01A3ADBF}" type="datetimeFigureOut">
              <a:rPr lang="en-ZA" smtClean="0"/>
              <a:pPr/>
              <a:t>2011/02/28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593-0799-460F-ACF1-1BA292872E74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8537A13-EB51-4142-B43B-B62C01A3ADBF}" type="datetimeFigureOut">
              <a:rPr lang="en-ZA" smtClean="0"/>
              <a:pPr/>
              <a:t>2011/02/28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Z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BAB6593-0799-460F-ACF1-1BA292872E74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vert.org/media-gallery/image-817-chief-chikanta-at-a-vct-sign-in-zambia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epfar.gov/press/80064.htm" TargetMode="External"/><Relationship Id="rId3" Type="http://schemas.openxmlformats.org/officeDocument/2006/relationships/hyperlink" Target="http://www.unaids.org/globalreport/Global_report.htm" TargetMode="External"/><Relationship Id="rId7" Type="http://schemas.openxmlformats.org/officeDocument/2006/relationships/hyperlink" Target="http://www.theglobalfund.org/en/publications/progressreports/" TargetMode="External"/><Relationship Id="rId12" Type="http://schemas.openxmlformats.org/officeDocument/2006/relationships/hyperlink" Target="http://www.unicef.org.uk/publications/pub_detail.asp?pub_id=199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naids.org/en/HIV_data/2006GlobalReport/default.asp" TargetMode="External"/><Relationship Id="rId11" Type="http://schemas.openxmlformats.org/officeDocument/2006/relationships/hyperlink" Target="http://www.unaids.org/en/KnowledgeCentre/HIVData/GlobalReport/2008/2008_Global_report.asp" TargetMode="External"/><Relationship Id="rId5" Type="http://schemas.openxmlformats.org/officeDocument/2006/relationships/hyperlink" Target="http://www.who.int/hiv/topics/universalaccess/en/index.html" TargetMode="External"/><Relationship Id="rId10" Type="http://schemas.openxmlformats.org/officeDocument/2006/relationships/hyperlink" Target="http://www.iasociety.org/Default.aspx?pageId=487" TargetMode="External"/><Relationship Id="rId4" Type="http://schemas.openxmlformats.org/officeDocument/2006/relationships/hyperlink" Target="http://www.who.int/hiv/pub/2009progressreport/en/index.html" TargetMode="External"/><Relationship Id="rId9" Type="http://schemas.openxmlformats.org/officeDocument/2006/relationships/hyperlink" Target="http://www.thelancet.com/journals/lancet/article/PIIS0140-6736(10)60233-4/abstrac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Overview of HIV &amp; AIDS in Africa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Dr </a:t>
            </a:r>
            <a:r>
              <a:rPr lang="en-ZA" dirty="0" err="1" smtClean="0"/>
              <a:t>Flavia</a:t>
            </a:r>
            <a:r>
              <a:rPr lang="en-ZA" dirty="0" smtClean="0"/>
              <a:t> Senkubuge</a:t>
            </a:r>
          </a:p>
          <a:p>
            <a:r>
              <a:rPr lang="en-ZA" dirty="0" smtClean="0"/>
              <a:t>Specialist Public Health Medicine</a:t>
            </a:r>
          </a:p>
          <a:p>
            <a:r>
              <a:rPr lang="en-ZA" dirty="0" smtClean="0"/>
              <a:t>University of Pretoria</a:t>
            </a:r>
          </a:p>
          <a:p>
            <a:r>
              <a:rPr lang="en-ZA" dirty="0" smtClean="0"/>
              <a:t>28 February 2011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418126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HIV Prevention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ZA" b="1" dirty="0" smtClean="0"/>
              <a:t>Large scale HIV prevention initiatives </a:t>
            </a:r>
            <a:r>
              <a:rPr lang="en-ZA" dirty="0" smtClean="0"/>
              <a:t>– reduce scale of epidemics </a:t>
            </a:r>
            <a:r>
              <a:rPr lang="en-ZA" dirty="0" err="1" smtClean="0"/>
              <a:t>e.g</a:t>
            </a:r>
            <a:r>
              <a:rPr lang="en-ZA" dirty="0" smtClean="0"/>
              <a:t> Senegal, Uganda, Kenya, Burkina </a:t>
            </a:r>
            <a:r>
              <a:rPr lang="en-ZA" dirty="0" err="1" smtClean="0"/>
              <a:t>faso</a:t>
            </a:r>
            <a:endParaRPr lang="en-ZA" dirty="0" smtClean="0"/>
          </a:p>
          <a:p>
            <a:pPr marL="109728" indent="0">
              <a:buNone/>
            </a:pPr>
            <a:endParaRPr lang="en-ZA" dirty="0"/>
          </a:p>
          <a:p>
            <a:r>
              <a:rPr lang="en-ZA" b="1" dirty="0" smtClean="0"/>
              <a:t>Condom use </a:t>
            </a:r>
            <a:r>
              <a:rPr lang="en-ZA" dirty="0" smtClean="0"/>
              <a:t>- </a:t>
            </a:r>
            <a:r>
              <a:rPr lang="en-ZA" dirty="0"/>
              <a:t>2001 and 2005, eight out of eleven countries in sub-Saharan Africa reported an increase in condom </a:t>
            </a:r>
            <a:r>
              <a:rPr lang="en-ZA" dirty="0" smtClean="0"/>
              <a:t>use.</a:t>
            </a:r>
          </a:p>
          <a:p>
            <a:pPr lvl="1"/>
            <a:r>
              <a:rPr lang="en-ZA" dirty="0" smtClean="0">
                <a:solidFill>
                  <a:schemeClr val="tx1"/>
                </a:solidFill>
              </a:rPr>
              <a:t>Consideration (condoms)is cultural beliefs and norms and desire to have children</a:t>
            </a:r>
            <a:endParaRPr lang="en-ZA" dirty="0">
              <a:solidFill>
                <a:schemeClr val="tx1"/>
              </a:solidFill>
            </a:endParaRPr>
          </a:p>
          <a:p>
            <a:pPr lvl="1"/>
            <a:r>
              <a:rPr lang="en-ZA" dirty="0">
                <a:solidFill>
                  <a:schemeClr val="tx1"/>
                </a:solidFill>
              </a:rPr>
              <a:t>D</a:t>
            </a:r>
            <a:r>
              <a:rPr lang="en-ZA" dirty="0" smtClean="0">
                <a:solidFill>
                  <a:schemeClr val="tx1"/>
                </a:solidFill>
              </a:rPr>
              <a:t>istribution </a:t>
            </a:r>
            <a:r>
              <a:rPr lang="en-ZA" dirty="0">
                <a:solidFill>
                  <a:schemeClr val="tx1"/>
                </a:solidFill>
              </a:rPr>
              <a:t>of condoms to countries in sub-Saharan Africa has also increased: in 2004 the number of condoms provided to this region by donors was the equivalent of 10 for every </a:t>
            </a:r>
            <a:r>
              <a:rPr lang="en-ZA" dirty="0" smtClean="0">
                <a:solidFill>
                  <a:schemeClr val="tx1"/>
                </a:solidFill>
              </a:rPr>
              <a:t>man</a:t>
            </a:r>
          </a:p>
          <a:p>
            <a:pPr marL="109728" indent="0">
              <a:buNone/>
            </a:pPr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xmlns="" val="245402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HIV Prevention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ZA" b="1" dirty="0"/>
              <a:t>Provision of VCT</a:t>
            </a:r>
            <a:r>
              <a:rPr lang="en-ZA" b="1" dirty="0">
                <a:hlinkClick r:id="rId3" action="ppaction://hlinkfile"/>
              </a:rPr>
              <a:t> </a:t>
            </a:r>
            <a:r>
              <a:rPr lang="en-ZA" b="1" dirty="0"/>
              <a:t>– </a:t>
            </a:r>
            <a:r>
              <a:rPr lang="en-ZA" dirty="0"/>
              <a:t>awareness of status leads to prevention in transmission and possible </a:t>
            </a:r>
            <a:r>
              <a:rPr lang="en-ZA" dirty="0" err="1" smtClean="0"/>
              <a:t>accesess</a:t>
            </a:r>
            <a:r>
              <a:rPr lang="en-ZA" dirty="0" smtClean="0"/>
              <a:t> </a:t>
            </a:r>
            <a:r>
              <a:rPr lang="en-ZA" dirty="0"/>
              <a:t>to treatment ,care and support </a:t>
            </a:r>
            <a:r>
              <a:rPr lang="en-ZA" dirty="0" err="1"/>
              <a:t>e.g</a:t>
            </a:r>
            <a:r>
              <a:rPr lang="en-ZA" dirty="0"/>
              <a:t> Burkina Faso, Kenya, Tanzania, Malawi</a:t>
            </a:r>
          </a:p>
          <a:p>
            <a:pPr marL="109728" indent="0">
              <a:buNone/>
            </a:pPr>
            <a:endParaRPr lang="en-ZA" b="1" dirty="0" smtClean="0"/>
          </a:p>
          <a:p>
            <a:r>
              <a:rPr lang="en-ZA" b="1" dirty="0" smtClean="0"/>
              <a:t>Mother-to-child </a:t>
            </a:r>
            <a:r>
              <a:rPr lang="en-ZA" b="1" dirty="0"/>
              <a:t>transmission of HIV</a:t>
            </a:r>
          </a:p>
          <a:p>
            <a:pPr lvl="1"/>
            <a:r>
              <a:rPr lang="en-ZA" dirty="0" smtClean="0">
                <a:solidFill>
                  <a:schemeClr val="tx1"/>
                </a:solidFill>
              </a:rPr>
              <a:t>2009- </a:t>
            </a:r>
            <a:r>
              <a:rPr lang="en-ZA" dirty="0">
                <a:solidFill>
                  <a:schemeClr val="tx1"/>
                </a:solidFill>
              </a:rPr>
              <a:t>300,000 children in sub-Saharan Africa became infected </a:t>
            </a:r>
            <a:r>
              <a:rPr lang="en-ZA" dirty="0" smtClean="0">
                <a:solidFill>
                  <a:schemeClr val="tx1"/>
                </a:solidFill>
              </a:rPr>
              <a:t>with </a:t>
            </a:r>
            <a:r>
              <a:rPr lang="en-ZA" dirty="0">
                <a:solidFill>
                  <a:schemeClr val="tx1"/>
                </a:solidFill>
              </a:rPr>
              <a:t>HIV </a:t>
            </a:r>
            <a:endParaRPr lang="en-ZA" dirty="0" smtClean="0">
              <a:solidFill>
                <a:schemeClr val="tx1"/>
              </a:solidFill>
            </a:endParaRPr>
          </a:p>
          <a:p>
            <a:pPr lvl="1"/>
            <a:r>
              <a:rPr lang="en-ZA" dirty="0" smtClean="0">
                <a:solidFill>
                  <a:schemeClr val="tx1"/>
                </a:solidFill>
              </a:rPr>
              <a:t>Without </a:t>
            </a:r>
            <a:r>
              <a:rPr lang="en-ZA" dirty="0">
                <a:solidFill>
                  <a:schemeClr val="tx1"/>
                </a:solidFill>
              </a:rPr>
              <a:t>interventions, there is a 20-45% chance that an HIV-positive mother will pass the virus on to her </a:t>
            </a:r>
            <a:r>
              <a:rPr lang="en-ZA" dirty="0" smtClean="0">
                <a:solidFill>
                  <a:schemeClr val="tx1"/>
                </a:solidFill>
              </a:rPr>
              <a:t>child</a:t>
            </a:r>
          </a:p>
          <a:p>
            <a:pPr lvl="1"/>
            <a:r>
              <a:rPr lang="en-ZA" dirty="0" smtClean="0">
                <a:solidFill>
                  <a:schemeClr val="tx1"/>
                </a:solidFill>
              </a:rPr>
              <a:t>With </a:t>
            </a:r>
            <a:r>
              <a:rPr lang="en-ZA" dirty="0">
                <a:solidFill>
                  <a:schemeClr val="tx1"/>
                </a:solidFill>
              </a:rPr>
              <a:t>antiretroviral drugs, </a:t>
            </a:r>
            <a:r>
              <a:rPr lang="en-ZA" dirty="0" smtClean="0">
                <a:solidFill>
                  <a:schemeClr val="tx1"/>
                </a:solidFill>
              </a:rPr>
              <a:t> </a:t>
            </a:r>
            <a:r>
              <a:rPr lang="en-ZA" dirty="0">
                <a:solidFill>
                  <a:schemeClr val="tx1"/>
                </a:solidFill>
              </a:rPr>
              <a:t>this risk can be significantly reduced. </a:t>
            </a:r>
          </a:p>
        </p:txBody>
      </p:sp>
    </p:spTree>
    <p:extLst>
      <p:ext uri="{BB962C8B-B14F-4D97-AF65-F5344CB8AC3E}">
        <p14:creationId xmlns:p14="http://schemas.microsoft.com/office/powerpoint/2010/main" xmlns="" val="245402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Treatment and care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ZA" dirty="0" smtClean="0"/>
              <a:t>Antiretroviral drugs (ARVs</a:t>
            </a:r>
            <a:r>
              <a:rPr lang="en-ZA" dirty="0"/>
              <a:t>) - </a:t>
            </a:r>
            <a:r>
              <a:rPr lang="en-ZA" dirty="0" smtClean="0"/>
              <a:t> </a:t>
            </a:r>
            <a:r>
              <a:rPr lang="en-ZA" dirty="0"/>
              <a:t>significantly delay the progression of HIV to AIDS and allow people living with HIV to live relatively normal, healthy lives </a:t>
            </a:r>
            <a:endParaRPr lang="en-ZA" dirty="0" smtClean="0"/>
          </a:p>
          <a:p>
            <a:pPr lvl="1"/>
            <a:r>
              <a:rPr lang="en-ZA" dirty="0" smtClean="0"/>
              <a:t>Poor health systems – reduced delivery</a:t>
            </a:r>
          </a:p>
          <a:p>
            <a:pPr lvl="1"/>
            <a:r>
              <a:rPr lang="en-ZA" dirty="0" smtClean="0"/>
              <a:t>Not enough health care workers</a:t>
            </a:r>
          </a:p>
          <a:p>
            <a:pPr lvl="1"/>
            <a:r>
              <a:rPr lang="en-ZA" dirty="0" smtClean="0"/>
              <a:t>4 in 10 not receiving  ARVs</a:t>
            </a:r>
          </a:p>
          <a:p>
            <a:r>
              <a:rPr lang="en-ZA" dirty="0" smtClean="0"/>
              <a:t>Success</a:t>
            </a:r>
          </a:p>
          <a:p>
            <a:pPr lvl="1"/>
            <a:r>
              <a:rPr lang="en-ZA" dirty="0" smtClean="0"/>
              <a:t>number </a:t>
            </a:r>
            <a:r>
              <a:rPr lang="en-ZA" dirty="0"/>
              <a:t>of people receiving ARVs in Africa doubled in 2005 alone</a:t>
            </a:r>
          </a:p>
          <a:p>
            <a:pPr lvl="1"/>
            <a:r>
              <a:rPr lang="en-ZA" dirty="0"/>
              <a:t>end of 2009, almost 4 million people in Africa were receiving antiretroviral treatment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303768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Treatment and care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ZA" dirty="0" smtClean="0"/>
              <a:t>Initiatives:</a:t>
            </a:r>
          </a:p>
          <a:p>
            <a:pPr lvl="1"/>
            <a:r>
              <a:rPr lang="en-ZA" dirty="0" smtClean="0">
                <a:solidFill>
                  <a:schemeClr val="tx1"/>
                </a:solidFill>
              </a:rPr>
              <a:t>World </a:t>
            </a:r>
            <a:r>
              <a:rPr lang="en-ZA" dirty="0">
                <a:solidFill>
                  <a:schemeClr val="tx1"/>
                </a:solidFill>
              </a:rPr>
              <a:t>Health Organisation (WHO) initiated the ‘3 by 5’ </a:t>
            </a:r>
            <a:r>
              <a:rPr lang="en-ZA" dirty="0" smtClean="0">
                <a:solidFill>
                  <a:schemeClr val="tx1"/>
                </a:solidFill>
              </a:rPr>
              <a:t>programme - </a:t>
            </a:r>
            <a:r>
              <a:rPr lang="en-ZA" dirty="0">
                <a:solidFill>
                  <a:schemeClr val="tx1"/>
                </a:solidFill>
              </a:rPr>
              <a:t>three million people in developing countries on ARVs by the end of 2005</a:t>
            </a:r>
            <a:r>
              <a:rPr lang="en-ZA" dirty="0" smtClean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ZA" dirty="0" smtClean="0">
                <a:solidFill>
                  <a:schemeClr val="tx1"/>
                </a:solidFill>
              </a:rPr>
              <a:t>Latest </a:t>
            </a:r>
            <a:r>
              <a:rPr lang="en-ZA" dirty="0">
                <a:solidFill>
                  <a:schemeClr val="tx1"/>
                </a:solidFill>
              </a:rPr>
              <a:t>international target, ‘All by 2010</a:t>
            </a:r>
            <a:r>
              <a:rPr lang="en-ZA" dirty="0" smtClean="0">
                <a:solidFill>
                  <a:schemeClr val="tx1"/>
                </a:solidFill>
              </a:rPr>
              <a:t>’-  universal access </a:t>
            </a:r>
            <a:r>
              <a:rPr lang="en-ZA" dirty="0">
                <a:solidFill>
                  <a:schemeClr val="tx1"/>
                </a:solidFill>
              </a:rPr>
              <a:t>to treatment by 2010.</a:t>
            </a:r>
          </a:p>
          <a:p>
            <a:r>
              <a:rPr lang="en-ZA" dirty="0" smtClean="0"/>
              <a:t>VCT </a:t>
            </a:r>
          </a:p>
          <a:p>
            <a:r>
              <a:rPr lang="en-ZA" dirty="0" smtClean="0"/>
              <a:t>Nutrition</a:t>
            </a:r>
          </a:p>
          <a:p>
            <a:r>
              <a:rPr lang="en-ZA" dirty="0" smtClean="0"/>
              <a:t>Follow up counselling</a:t>
            </a:r>
          </a:p>
          <a:p>
            <a:r>
              <a:rPr lang="en-ZA" dirty="0" smtClean="0"/>
              <a:t>Protection from stigma and discrimination</a:t>
            </a:r>
          </a:p>
          <a:p>
            <a:r>
              <a:rPr lang="en-ZA" dirty="0" smtClean="0"/>
              <a:t>Treatment of STI</a:t>
            </a:r>
          </a:p>
          <a:p>
            <a:r>
              <a:rPr lang="en-ZA" dirty="0" smtClean="0"/>
              <a:t>Prevention and treatment of opportunistic infection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303768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Way forward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b="1" dirty="0"/>
              <a:t>International support</a:t>
            </a:r>
          </a:p>
          <a:p>
            <a:pPr lvl="1"/>
            <a:r>
              <a:rPr lang="en-ZA" dirty="0" smtClean="0"/>
              <a:t>Increased funding </a:t>
            </a:r>
            <a:endParaRPr lang="en-ZA" dirty="0"/>
          </a:p>
          <a:p>
            <a:r>
              <a:rPr lang="en-ZA" b="1" dirty="0"/>
              <a:t>Domestic commitment</a:t>
            </a:r>
          </a:p>
          <a:p>
            <a:pPr lvl="1"/>
            <a:r>
              <a:rPr lang="en-ZA" dirty="0" smtClean="0"/>
              <a:t>Increased domestic expenditure </a:t>
            </a:r>
            <a:endParaRPr lang="en-ZA" dirty="0"/>
          </a:p>
          <a:p>
            <a:r>
              <a:rPr lang="en-ZA" b="1" dirty="0"/>
              <a:t>Reducing stigma and </a:t>
            </a:r>
            <a:r>
              <a:rPr lang="en-ZA" b="1" dirty="0" smtClean="0"/>
              <a:t>discrimination</a:t>
            </a:r>
          </a:p>
          <a:p>
            <a:r>
              <a:rPr lang="en-ZA" b="1" dirty="0" smtClean="0"/>
              <a:t>Empowering women and girls</a:t>
            </a:r>
          </a:p>
          <a:p>
            <a:endParaRPr lang="en-ZA" b="1" dirty="0"/>
          </a:p>
          <a:p>
            <a:r>
              <a:rPr lang="en-ZA" sz="2000" b="1" i="1" dirty="0" smtClean="0">
                <a:solidFill>
                  <a:srgbClr val="C00000"/>
                </a:solidFill>
              </a:rPr>
              <a:t>HOW FAR IS YOUR COUNTRY ( DISCUSSION) – 15 </a:t>
            </a:r>
            <a:r>
              <a:rPr lang="en-ZA" sz="2000" b="1" i="1" dirty="0" err="1" smtClean="0">
                <a:solidFill>
                  <a:srgbClr val="C00000"/>
                </a:solidFill>
              </a:rPr>
              <a:t>mins</a:t>
            </a:r>
            <a:endParaRPr lang="en-ZA" sz="2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183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Conclusion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ZA" dirty="0" smtClean="0"/>
          </a:p>
          <a:p>
            <a:endParaRPr lang="en-ZA" dirty="0"/>
          </a:p>
          <a:p>
            <a:r>
              <a:rPr lang="en-ZA" dirty="0" smtClean="0"/>
              <a:t>Sustained and committed efforts are necessarily  not only from international partners but from countries themselves if the fight against HIV&amp; AIDS is to be won!</a:t>
            </a:r>
            <a:endParaRPr lang="en-ZA" dirty="0"/>
          </a:p>
          <a:p>
            <a:pPr marL="109728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245183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THANK YOU !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ZA" dirty="0" smtClean="0"/>
              <a:t>        </a:t>
            </a:r>
          </a:p>
          <a:p>
            <a:pPr marL="109728" indent="0">
              <a:buNone/>
            </a:pPr>
            <a:endParaRPr lang="en-ZA" dirty="0"/>
          </a:p>
          <a:p>
            <a:pPr marL="109728" indent="0">
              <a:buNone/>
            </a:pPr>
            <a:r>
              <a:rPr lang="en-ZA" dirty="0" smtClean="0"/>
              <a:t>    flavia.senkubuge@up.ac.za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260013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References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ZA" dirty="0"/>
              <a:t>UNAIDS (2010) '</a:t>
            </a:r>
            <a:r>
              <a:rPr lang="en-ZA" dirty="0">
                <a:hlinkClick r:id="rId3"/>
              </a:rPr>
              <a:t>UNAIDS report on the global AIDS epidemic</a:t>
            </a:r>
            <a:r>
              <a:rPr lang="en-ZA" dirty="0"/>
              <a:t>'</a:t>
            </a:r>
          </a:p>
          <a:p>
            <a:r>
              <a:rPr lang="en-ZA" dirty="0"/>
              <a:t>UNAIDS (2010) '</a:t>
            </a:r>
            <a:r>
              <a:rPr lang="en-ZA" dirty="0">
                <a:hlinkClick r:id="rId3"/>
              </a:rPr>
              <a:t>UNAIDS report on the global AIDS epidemic</a:t>
            </a:r>
            <a:r>
              <a:rPr lang="en-ZA" dirty="0"/>
              <a:t>'</a:t>
            </a:r>
          </a:p>
          <a:p>
            <a:r>
              <a:rPr lang="en-ZA" dirty="0"/>
              <a:t>UNAIDS (2010) '</a:t>
            </a:r>
            <a:r>
              <a:rPr lang="en-ZA" dirty="0">
                <a:hlinkClick r:id="rId3"/>
              </a:rPr>
              <a:t>UNAIDS report on the global AIDS epidemic</a:t>
            </a:r>
            <a:endParaRPr lang="en-ZA" dirty="0"/>
          </a:p>
          <a:p>
            <a:r>
              <a:rPr lang="en-ZA" dirty="0" smtClean="0"/>
              <a:t>WHO/UNAIDS/UNICEF </a:t>
            </a:r>
            <a:r>
              <a:rPr lang="en-ZA" dirty="0"/>
              <a:t>(2010) </a:t>
            </a:r>
            <a:r>
              <a:rPr lang="en-ZA" dirty="0">
                <a:hlinkClick r:id="rId4"/>
              </a:rPr>
              <a:t>'</a:t>
            </a:r>
            <a:r>
              <a:rPr lang="en-ZA" dirty="0">
                <a:hlinkClick r:id="rId5"/>
              </a:rPr>
              <a:t>Towards universal access: Scaling up priority HIV/AIDS interventions in the health sector</a:t>
            </a:r>
            <a:r>
              <a:rPr lang="en-ZA" dirty="0"/>
              <a:t>'</a:t>
            </a:r>
          </a:p>
          <a:p>
            <a:r>
              <a:rPr lang="en-ZA" dirty="0"/>
              <a:t>UNAIDS (2006) </a:t>
            </a:r>
            <a:r>
              <a:rPr lang="en-ZA" dirty="0">
                <a:hlinkClick r:id="rId6"/>
              </a:rPr>
              <a:t>'Report on the global AIDS epidemic'</a:t>
            </a:r>
            <a:r>
              <a:rPr lang="en-ZA" dirty="0"/>
              <a:t> Chapter 7: Treatment and care</a:t>
            </a:r>
          </a:p>
          <a:p>
            <a:r>
              <a:rPr lang="en-ZA" dirty="0"/>
              <a:t>WHO/UNAIDS/UNICEF (2010) </a:t>
            </a:r>
            <a:r>
              <a:rPr lang="en-ZA" dirty="0">
                <a:hlinkClick r:id="rId4"/>
              </a:rPr>
              <a:t>'</a:t>
            </a:r>
            <a:r>
              <a:rPr lang="en-ZA" dirty="0">
                <a:hlinkClick r:id="rId5"/>
              </a:rPr>
              <a:t>Towards universal access: Scaling up priority HIV/AIDS interventions in the health sector</a:t>
            </a:r>
            <a:r>
              <a:rPr lang="en-ZA" dirty="0"/>
              <a:t>'</a:t>
            </a:r>
          </a:p>
          <a:p>
            <a:r>
              <a:rPr lang="en-ZA" dirty="0"/>
              <a:t>The Global Fund (March 2009), </a:t>
            </a:r>
            <a:r>
              <a:rPr lang="en-ZA" dirty="0">
                <a:hlinkClick r:id="rId7"/>
              </a:rPr>
              <a:t>'Scaling up for impact: Results report'</a:t>
            </a:r>
            <a:endParaRPr lang="en-ZA" dirty="0"/>
          </a:p>
          <a:p>
            <a:r>
              <a:rPr lang="en-ZA" dirty="0"/>
              <a:t>Office of the Global AIDS Coordinator, U.S. Department of State (2009, May), </a:t>
            </a:r>
            <a:r>
              <a:rPr lang="en-ZA" dirty="0">
                <a:hlinkClick r:id="rId8"/>
              </a:rPr>
              <a:t>'Making a difference: funding'</a:t>
            </a:r>
            <a:endParaRPr lang="en-ZA" dirty="0"/>
          </a:p>
          <a:p>
            <a:r>
              <a:rPr lang="en-ZA" dirty="0"/>
              <a:t>Lu </a:t>
            </a:r>
            <a:r>
              <a:rPr lang="en-ZA" dirty="0" err="1"/>
              <a:t>Chunling</a:t>
            </a:r>
            <a:r>
              <a:rPr lang="en-ZA" dirty="0"/>
              <a:t> et al (2010, April 9th) </a:t>
            </a:r>
            <a:r>
              <a:rPr lang="en-ZA" dirty="0">
                <a:hlinkClick r:id="rId9"/>
              </a:rPr>
              <a:t>'Public financing of health in developing countries: a cross-national systematic analysis</a:t>
            </a:r>
            <a:r>
              <a:rPr lang="en-ZA" dirty="0"/>
              <a:t>' Lancet 975(9723)</a:t>
            </a:r>
          </a:p>
          <a:p>
            <a:r>
              <a:rPr lang="en-ZA" dirty="0"/>
              <a:t>International AIDS Society (2010) '</a:t>
            </a:r>
            <a:r>
              <a:rPr lang="en-ZA" dirty="0">
                <a:hlinkClick r:id="rId10"/>
              </a:rPr>
              <a:t>Universal Access: Rights Here, Right Now</a:t>
            </a:r>
            <a:r>
              <a:rPr lang="en-ZA" dirty="0"/>
              <a:t>'</a:t>
            </a:r>
          </a:p>
          <a:p>
            <a:r>
              <a:rPr lang="en-ZA" dirty="0"/>
              <a:t>UNAIDS (2008) '</a:t>
            </a:r>
            <a:r>
              <a:rPr lang="en-ZA" dirty="0">
                <a:hlinkClick r:id="rId11"/>
              </a:rPr>
              <a:t>Report on the Global AIDS Epidemic</a:t>
            </a:r>
            <a:r>
              <a:rPr lang="en-ZA" dirty="0"/>
              <a:t>'</a:t>
            </a:r>
          </a:p>
          <a:p>
            <a:r>
              <a:rPr lang="en-ZA" dirty="0"/>
              <a:t>UNICEF (2009), </a:t>
            </a:r>
            <a:r>
              <a:rPr lang="en-ZA" dirty="0">
                <a:hlinkClick r:id="rId12"/>
              </a:rPr>
              <a:t>‘Preventing HIV with young people: the key to tackling the epidemic’</a:t>
            </a: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7071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Introduction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 smtClean="0"/>
          </a:p>
          <a:p>
            <a:endParaRPr lang="en-ZA" dirty="0"/>
          </a:p>
          <a:p>
            <a:r>
              <a:rPr lang="en-ZA" dirty="0" smtClean="0"/>
              <a:t>HIV&amp;AIDS remains of Public Health concern in Africa</a:t>
            </a:r>
          </a:p>
          <a:p>
            <a:r>
              <a:rPr lang="en-ZA" dirty="0" smtClean="0"/>
              <a:t>Significant strides made but much still to be achieved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410258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Some statistics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/>
              <a:t>Sub-Saharan </a:t>
            </a:r>
            <a:r>
              <a:rPr lang="en-ZA" dirty="0" smtClean="0"/>
              <a:t>Africa- </a:t>
            </a:r>
            <a:r>
              <a:rPr lang="en-ZA" dirty="0"/>
              <a:t>more heavily affected </a:t>
            </a:r>
            <a:r>
              <a:rPr lang="en-ZA" dirty="0" smtClean="0"/>
              <a:t>by HIV&amp;AIDS compared to </a:t>
            </a:r>
            <a:r>
              <a:rPr lang="en-ZA" dirty="0"/>
              <a:t>any other region of the </a:t>
            </a:r>
            <a:r>
              <a:rPr lang="en-ZA" dirty="0" smtClean="0"/>
              <a:t>world</a:t>
            </a:r>
            <a:r>
              <a:rPr lang="en-ZA" dirty="0"/>
              <a:t>:</a:t>
            </a:r>
            <a:endParaRPr lang="en-ZA" dirty="0" smtClean="0"/>
          </a:p>
          <a:p>
            <a:pPr lvl="1"/>
            <a:r>
              <a:rPr lang="en-ZA" dirty="0" smtClean="0">
                <a:solidFill>
                  <a:schemeClr val="tx1"/>
                </a:solidFill>
              </a:rPr>
              <a:t>22.5 </a:t>
            </a:r>
            <a:r>
              <a:rPr lang="en-ZA" dirty="0">
                <a:solidFill>
                  <a:schemeClr val="tx1"/>
                </a:solidFill>
              </a:rPr>
              <a:t>million </a:t>
            </a:r>
            <a:r>
              <a:rPr lang="en-ZA" dirty="0" smtClean="0">
                <a:solidFill>
                  <a:schemeClr val="tx1"/>
                </a:solidFill>
              </a:rPr>
              <a:t>people </a:t>
            </a:r>
            <a:r>
              <a:rPr lang="en-ZA" dirty="0">
                <a:solidFill>
                  <a:schemeClr val="tx1"/>
                </a:solidFill>
              </a:rPr>
              <a:t>living with HIV in the </a:t>
            </a:r>
            <a:r>
              <a:rPr lang="en-ZA" dirty="0" smtClean="0">
                <a:solidFill>
                  <a:schemeClr val="tx1"/>
                </a:solidFill>
              </a:rPr>
              <a:t>region.</a:t>
            </a:r>
          </a:p>
          <a:p>
            <a:pPr lvl="1"/>
            <a:r>
              <a:rPr lang="en-ZA" dirty="0" smtClean="0">
                <a:solidFill>
                  <a:schemeClr val="tx1"/>
                </a:solidFill>
              </a:rPr>
              <a:t>2009 </a:t>
            </a:r>
            <a:r>
              <a:rPr lang="en-ZA" dirty="0">
                <a:solidFill>
                  <a:schemeClr val="tx1"/>
                </a:solidFill>
              </a:rPr>
              <a:t>around 1.3 million people died from AIDS in sub-Saharan </a:t>
            </a:r>
            <a:r>
              <a:rPr lang="en-ZA" dirty="0" smtClean="0">
                <a:solidFill>
                  <a:schemeClr val="tx1"/>
                </a:solidFill>
              </a:rPr>
              <a:t>Africa</a:t>
            </a:r>
          </a:p>
          <a:p>
            <a:pPr lvl="1"/>
            <a:r>
              <a:rPr lang="en-ZA" dirty="0" smtClean="0">
                <a:solidFill>
                  <a:schemeClr val="tx1"/>
                </a:solidFill>
              </a:rPr>
              <a:t>1.8 </a:t>
            </a:r>
            <a:r>
              <a:rPr lang="en-ZA" dirty="0">
                <a:solidFill>
                  <a:schemeClr val="tx1"/>
                </a:solidFill>
              </a:rPr>
              <a:t>million people became infected with </a:t>
            </a:r>
            <a:r>
              <a:rPr lang="en-ZA" dirty="0" smtClean="0">
                <a:solidFill>
                  <a:schemeClr val="tx1"/>
                </a:solidFill>
              </a:rPr>
              <a:t>HIV</a:t>
            </a:r>
          </a:p>
          <a:p>
            <a:pPr lvl="1"/>
            <a:r>
              <a:rPr lang="en-ZA" dirty="0" smtClean="0">
                <a:solidFill>
                  <a:schemeClr val="tx1"/>
                </a:solidFill>
              </a:rPr>
              <a:t>14.8 million children have </a:t>
            </a:r>
            <a:r>
              <a:rPr lang="en-ZA" dirty="0">
                <a:solidFill>
                  <a:schemeClr val="tx1"/>
                </a:solidFill>
              </a:rPr>
              <a:t>lost one or both parents to </a:t>
            </a:r>
            <a:r>
              <a:rPr lang="en-ZA" dirty="0" smtClean="0">
                <a:solidFill>
                  <a:schemeClr val="tx1"/>
                </a:solidFill>
              </a:rPr>
              <a:t>HIV/AIDS</a:t>
            </a:r>
            <a:endParaRPr lang="en-ZA" dirty="0">
              <a:solidFill>
                <a:schemeClr val="tx1"/>
              </a:solidFill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124327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Consequences far reaching!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/>
              <a:t>C</a:t>
            </a:r>
            <a:r>
              <a:rPr lang="en-ZA" dirty="0" smtClean="0"/>
              <a:t>onsequences </a:t>
            </a:r>
            <a:r>
              <a:rPr lang="en-ZA" dirty="0"/>
              <a:t>of the AIDS epidemic </a:t>
            </a:r>
            <a:r>
              <a:rPr lang="en-ZA" dirty="0" smtClean="0"/>
              <a:t> are social and economic in:</a:t>
            </a:r>
          </a:p>
          <a:p>
            <a:pPr lvl="1"/>
            <a:r>
              <a:rPr lang="en-ZA" dirty="0" smtClean="0">
                <a:solidFill>
                  <a:schemeClr val="tx1"/>
                </a:solidFill>
              </a:rPr>
              <a:t>health sector</a:t>
            </a:r>
          </a:p>
          <a:p>
            <a:pPr lvl="1"/>
            <a:r>
              <a:rPr lang="en-ZA" dirty="0" smtClean="0">
                <a:solidFill>
                  <a:schemeClr val="tx1"/>
                </a:solidFill>
              </a:rPr>
              <a:t>Education</a:t>
            </a:r>
          </a:p>
          <a:p>
            <a:pPr lvl="1"/>
            <a:r>
              <a:rPr lang="en-ZA" dirty="0" smtClean="0">
                <a:solidFill>
                  <a:schemeClr val="tx1"/>
                </a:solidFill>
              </a:rPr>
              <a:t>Industry</a:t>
            </a:r>
          </a:p>
          <a:p>
            <a:pPr lvl="1"/>
            <a:r>
              <a:rPr lang="en-ZA" dirty="0" smtClean="0">
                <a:solidFill>
                  <a:schemeClr val="tx1"/>
                </a:solidFill>
              </a:rPr>
              <a:t>Agriculture</a:t>
            </a:r>
          </a:p>
          <a:p>
            <a:pPr lvl="1"/>
            <a:r>
              <a:rPr lang="en-ZA" dirty="0" smtClean="0">
                <a:solidFill>
                  <a:schemeClr val="tx1"/>
                </a:solidFill>
              </a:rPr>
              <a:t>Transport</a:t>
            </a:r>
          </a:p>
          <a:p>
            <a:pPr lvl="1"/>
            <a:r>
              <a:rPr lang="en-ZA" dirty="0" smtClean="0">
                <a:solidFill>
                  <a:schemeClr val="tx1"/>
                </a:solidFill>
              </a:rPr>
              <a:t>human </a:t>
            </a:r>
            <a:r>
              <a:rPr lang="en-ZA" dirty="0">
                <a:solidFill>
                  <a:schemeClr val="tx1"/>
                </a:solidFill>
              </a:rPr>
              <a:t>resources and the economy in </a:t>
            </a:r>
            <a:r>
              <a:rPr lang="en-ZA" dirty="0" smtClean="0">
                <a:solidFill>
                  <a:schemeClr val="tx1"/>
                </a:solidFill>
              </a:rPr>
              <a:t>general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242056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The triple </a:t>
            </a:r>
            <a:r>
              <a:rPr lang="en-ZA" dirty="0"/>
              <a:t>challenge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ZA" dirty="0" smtClean="0"/>
          </a:p>
          <a:p>
            <a:r>
              <a:rPr lang="en-ZA" dirty="0" smtClean="0"/>
              <a:t>Providing </a:t>
            </a:r>
            <a:r>
              <a:rPr lang="en-ZA" dirty="0"/>
              <a:t>health care, antiretroviral treatment, and support to </a:t>
            </a:r>
            <a:r>
              <a:rPr lang="en-ZA" dirty="0" smtClean="0"/>
              <a:t> </a:t>
            </a:r>
            <a:r>
              <a:rPr lang="en-ZA" dirty="0"/>
              <a:t>people with HIV-related illnesses.</a:t>
            </a:r>
          </a:p>
          <a:p>
            <a:r>
              <a:rPr lang="en-ZA" dirty="0"/>
              <a:t>Reducing the annual toll of new HIV infections </a:t>
            </a:r>
          </a:p>
          <a:p>
            <a:r>
              <a:rPr lang="en-ZA" dirty="0"/>
              <a:t>Coping with the impact of </a:t>
            </a:r>
            <a:r>
              <a:rPr lang="en-ZA" dirty="0" smtClean="0"/>
              <a:t> </a:t>
            </a:r>
            <a:r>
              <a:rPr lang="en-ZA" dirty="0"/>
              <a:t>AIDS </a:t>
            </a:r>
            <a:r>
              <a:rPr lang="en-ZA" dirty="0" smtClean="0"/>
              <a:t>deaths </a:t>
            </a:r>
            <a:r>
              <a:rPr lang="en-ZA" dirty="0"/>
              <a:t>on </a:t>
            </a:r>
            <a:r>
              <a:rPr lang="en-ZA" dirty="0" smtClean="0"/>
              <a:t>national development, orphans </a:t>
            </a:r>
            <a:r>
              <a:rPr lang="en-ZA" dirty="0"/>
              <a:t>and other </a:t>
            </a:r>
            <a:r>
              <a:rPr lang="en-ZA" dirty="0" smtClean="0"/>
              <a:t>survivors and communities.</a:t>
            </a: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423700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The </a:t>
            </a:r>
            <a:r>
              <a:rPr lang="en-ZA" dirty="0" err="1" smtClean="0"/>
              <a:t>prevalences</a:t>
            </a:r>
            <a:r>
              <a:rPr lang="en-ZA" dirty="0" smtClean="0"/>
              <a:t> in Africa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 smtClean="0"/>
              <a:t>HIV </a:t>
            </a:r>
            <a:r>
              <a:rPr lang="en-ZA" dirty="0"/>
              <a:t>prevalence rates and the numbers of people dying from AIDS vary </a:t>
            </a:r>
            <a:r>
              <a:rPr lang="en-ZA" dirty="0" smtClean="0"/>
              <a:t> </a:t>
            </a:r>
            <a:r>
              <a:rPr lang="en-ZA" dirty="0"/>
              <a:t>between African </a:t>
            </a:r>
            <a:r>
              <a:rPr lang="en-ZA" dirty="0" smtClean="0"/>
              <a:t>countries:</a:t>
            </a:r>
            <a:endParaRPr lang="en-ZA" dirty="0"/>
          </a:p>
          <a:p>
            <a:r>
              <a:rPr lang="en-ZA" dirty="0" smtClean="0"/>
              <a:t>Somalia </a:t>
            </a:r>
            <a:r>
              <a:rPr lang="en-ZA" dirty="0"/>
              <a:t>and Senegal </a:t>
            </a:r>
            <a:r>
              <a:rPr lang="en-ZA" dirty="0" smtClean="0"/>
              <a:t>- </a:t>
            </a:r>
            <a:r>
              <a:rPr lang="en-ZA" dirty="0"/>
              <a:t>HIV prevalence is under 1% of the adult </a:t>
            </a:r>
            <a:r>
              <a:rPr lang="en-ZA" dirty="0" smtClean="0"/>
              <a:t>population</a:t>
            </a:r>
          </a:p>
          <a:p>
            <a:r>
              <a:rPr lang="en-ZA" dirty="0" smtClean="0"/>
              <a:t>Namibia, Zambia, Zimbabwe - </a:t>
            </a:r>
            <a:r>
              <a:rPr lang="en-ZA" dirty="0"/>
              <a:t>10-15% of adults are infected with </a:t>
            </a:r>
            <a:r>
              <a:rPr lang="en-ZA" dirty="0" smtClean="0"/>
              <a:t>HIV</a:t>
            </a:r>
          </a:p>
          <a:p>
            <a:r>
              <a:rPr lang="en-ZA" dirty="0" smtClean="0"/>
              <a:t>South </a:t>
            </a:r>
            <a:r>
              <a:rPr lang="en-ZA" dirty="0"/>
              <a:t>Africa the HIV prevalence </a:t>
            </a:r>
            <a:r>
              <a:rPr lang="en-ZA" dirty="0" smtClean="0"/>
              <a:t>- </a:t>
            </a:r>
            <a:r>
              <a:rPr lang="en-ZA" dirty="0"/>
              <a:t>17.8% </a:t>
            </a:r>
            <a:endParaRPr lang="en-ZA" dirty="0" smtClean="0"/>
          </a:p>
          <a:p>
            <a:r>
              <a:rPr lang="en-ZA" dirty="0" smtClean="0"/>
              <a:t>Exceeding 20% Botswana </a:t>
            </a:r>
            <a:r>
              <a:rPr lang="en-ZA" dirty="0"/>
              <a:t>(24.8%), </a:t>
            </a:r>
            <a:r>
              <a:rPr lang="en-ZA" dirty="0" smtClean="0"/>
              <a:t>Lesotho </a:t>
            </a:r>
            <a:r>
              <a:rPr lang="en-ZA" dirty="0"/>
              <a:t>(23.6%) </a:t>
            </a:r>
            <a:r>
              <a:rPr lang="en-ZA" dirty="0" smtClean="0"/>
              <a:t>, Swaziland </a:t>
            </a:r>
            <a:r>
              <a:rPr lang="en-ZA" dirty="0"/>
              <a:t>(25.9</a:t>
            </a:r>
            <a:r>
              <a:rPr lang="en-ZA" dirty="0" smtClean="0"/>
              <a:t>%).</a:t>
            </a:r>
            <a:endParaRPr lang="en-ZA" dirty="0"/>
          </a:p>
          <a:p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xmlns="" val="80710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The </a:t>
            </a:r>
            <a:r>
              <a:rPr lang="en-ZA" dirty="0" err="1" smtClean="0"/>
              <a:t>prevalences</a:t>
            </a:r>
            <a:r>
              <a:rPr lang="en-ZA" dirty="0" smtClean="0"/>
              <a:t> in Africa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ZA" dirty="0" smtClean="0"/>
              <a:t>Cameroon </a:t>
            </a:r>
            <a:r>
              <a:rPr lang="en-ZA" dirty="0"/>
              <a:t>HIV prevalence </a:t>
            </a:r>
            <a:r>
              <a:rPr lang="en-ZA" dirty="0" smtClean="0"/>
              <a:t>- </a:t>
            </a:r>
            <a:r>
              <a:rPr lang="en-ZA" dirty="0"/>
              <a:t>5.3% </a:t>
            </a:r>
            <a:endParaRPr lang="en-ZA" dirty="0" smtClean="0"/>
          </a:p>
          <a:p>
            <a:r>
              <a:rPr lang="en-ZA" dirty="0" smtClean="0"/>
              <a:t>Gabon - </a:t>
            </a:r>
            <a:r>
              <a:rPr lang="en-ZA" dirty="0"/>
              <a:t>5.2</a:t>
            </a:r>
            <a:r>
              <a:rPr lang="en-ZA" dirty="0" smtClean="0"/>
              <a:t>%</a:t>
            </a:r>
          </a:p>
          <a:p>
            <a:r>
              <a:rPr lang="en-ZA" dirty="0" smtClean="0"/>
              <a:t>Nigeria HIV prevalence - </a:t>
            </a:r>
            <a:r>
              <a:rPr lang="en-ZA" dirty="0"/>
              <a:t>(3.6%) compared to the rest of </a:t>
            </a:r>
            <a:r>
              <a:rPr lang="en-ZA" dirty="0" smtClean="0"/>
              <a:t>Africa BUT </a:t>
            </a:r>
            <a:r>
              <a:rPr lang="en-ZA" dirty="0"/>
              <a:t>3.3 million people living with </a:t>
            </a:r>
            <a:r>
              <a:rPr lang="en-ZA" dirty="0" smtClean="0"/>
              <a:t>HIV</a:t>
            </a:r>
            <a:endParaRPr lang="en-ZA" dirty="0"/>
          </a:p>
          <a:p>
            <a:r>
              <a:rPr lang="en-ZA" dirty="0" smtClean="0"/>
              <a:t>HIV </a:t>
            </a:r>
            <a:r>
              <a:rPr lang="en-ZA" dirty="0"/>
              <a:t>prevalence in East Africa </a:t>
            </a:r>
            <a:r>
              <a:rPr lang="en-ZA" dirty="0" smtClean="0"/>
              <a:t>more than </a:t>
            </a:r>
            <a:r>
              <a:rPr lang="en-ZA" dirty="0"/>
              <a:t>5% in </a:t>
            </a:r>
            <a:r>
              <a:rPr lang="en-ZA" dirty="0" smtClean="0"/>
              <a:t>Uganda , Kenya, Tanzania</a:t>
            </a:r>
            <a:endParaRPr lang="en-ZA" dirty="0"/>
          </a:p>
          <a:p>
            <a:r>
              <a:rPr lang="en-ZA" dirty="0" smtClean="0"/>
              <a:t>Rates </a:t>
            </a:r>
            <a:r>
              <a:rPr lang="en-ZA" dirty="0"/>
              <a:t>of new HIV infections in sub-Saharan Africa appear to have peaked in the late </a:t>
            </a:r>
            <a:r>
              <a:rPr lang="en-ZA" dirty="0" smtClean="0"/>
              <a:t>1990s</a:t>
            </a:r>
          </a:p>
          <a:p>
            <a:r>
              <a:rPr lang="en-ZA" dirty="0" smtClean="0"/>
              <a:t>HIV </a:t>
            </a:r>
            <a:r>
              <a:rPr lang="en-ZA" dirty="0"/>
              <a:t>prevalence </a:t>
            </a:r>
            <a:r>
              <a:rPr lang="en-ZA" dirty="0" smtClean="0"/>
              <a:t>declined </a:t>
            </a:r>
            <a:r>
              <a:rPr lang="en-ZA" dirty="0"/>
              <a:t>slightly, </a:t>
            </a:r>
            <a:r>
              <a:rPr lang="en-ZA" dirty="0" smtClean="0"/>
              <a:t>although </a:t>
            </a:r>
            <a:r>
              <a:rPr lang="en-ZA" dirty="0"/>
              <a:t>remains at </a:t>
            </a:r>
            <a:r>
              <a:rPr lang="en-ZA" dirty="0" smtClean="0"/>
              <a:t>high </a:t>
            </a:r>
            <a:r>
              <a:rPr lang="en-ZA" dirty="0"/>
              <a:t>level. </a:t>
            </a:r>
          </a:p>
        </p:txBody>
      </p:sp>
    </p:spTree>
    <p:extLst>
      <p:ext uri="{BB962C8B-B14F-4D97-AF65-F5344CB8AC3E}">
        <p14:creationId xmlns:p14="http://schemas.microsoft.com/office/powerpoint/2010/main" xmlns="" val="80710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Impact HIV&amp;AIDS in Africa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/>
              <a:t>L</a:t>
            </a:r>
            <a:r>
              <a:rPr lang="en-ZA" dirty="0" smtClean="0"/>
              <a:t>ife expectancy:</a:t>
            </a:r>
          </a:p>
          <a:p>
            <a:pPr lvl="1"/>
            <a:r>
              <a:rPr lang="en-ZA" dirty="0" smtClean="0"/>
              <a:t>Average </a:t>
            </a:r>
            <a:r>
              <a:rPr lang="en-ZA" dirty="0"/>
              <a:t>life expectancy in sub-Saharan Africa </a:t>
            </a:r>
            <a:r>
              <a:rPr lang="en-ZA" dirty="0" smtClean="0"/>
              <a:t>- </a:t>
            </a:r>
            <a:r>
              <a:rPr lang="en-ZA" dirty="0"/>
              <a:t>52 years </a:t>
            </a:r>
            <a:endParaRPr lang="en-ZA" dirty="0" smtClean="0"/>
          </a:p>
          <a:p>
            <a:r>
              <a:rPr lang="en-ZA" dirty="0" smtClean="0"/>
              <a:t>Households:</a:t>
            </a:r>
          </a:p>
          <a:p>
            <a:pPr lvl="1"/>
            <a:r>
              <a:rPr lang="en-ZA" dirty="0" smtClean="0"/>
              <a:t>Loss of income</a:t>
            </a:r>
          </a:p>
          <a:p>
            <a:pPr lvl="1"/>
            <a:r>
              <a:rPr lang="en-ZA" dirty="0" smtClean="0"/>
              <a:t>Home based care</a:t>
            </a:r>
          </a:p>
          <a:p>
            <a:pPr lvl="1"/>
            <a:r>
              <a:rPr lang="en-ZA" dirty="0" smtClean="0"/>
              <a:t>Orphans </a:t>
            </a:r>
          </a:p>
          <a:p>
            <a:r>
              <a:rPr lang="en-ZA" dirty="0" smtClean="0"/>
              <a:t>Healthcare:</a:t>
            </a:r>
          </a:p>
          <a:p>
            <a:pPr lvl="1"/>
            <a:r>
              <a:rPr lang="en-ZA" dirty="0" smtClean="0"/>
              <a:t>Increased demand- strain</a:t>
            </a:r>
          </a:p>
          <a:p>
            <a:pPr lvl="1"/>
            <a:r>
              <a:rPr lang="en-ZA" dirty="0" smtClean="0"/>
              <a:t>Affecting health care workers </a:t>
            </a:r>
          </a:p>
        </p:txBody>
      </p:sp>
    </p:spTree>
    <p:extLst>
      <p:ext uri="{BB962C8B-B14F-4D97-AF65-F5344CB8AC3E}">
        <p14:creationId xmlns:p14="http://schemas.microsoft.com/office/powerpoint/2010/main" xmlns="" val="46568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Impact HIV&amp;AIDS in Africa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Schools</a:t>
            </a:r>
          </a:p>
          <a:p>
            <a:pPr lvl="1"/>
            <a:r>
              <a:rPr lang="en-ZA" dirty="0" smtClean="0"/>
              <a:t>Affected severely</a:t>
            </a:r>
          </a:p>
          <a:p>
            <a:pPr lvl="1"/>
            <a:r>
              <a:rPr lang="en-ZA" dirty="0" smtClean="0"/>
              <a:t>Play role in education and support of HIV </a:t>
            </a:r>
            <a:endParaRPr lang="en-ZA" dirty="0"/>
          </a:p>
          <a:p>
            <a:r>
              <a:rPr lang="en-ZA" dirty="0" smtClean="0"/>
              <a:t>Productivity:</a:t>
            </a:r>
          </a:p>
          <a:p>
            <a:pPr lvl="1"/>
            <a:r>
              <a:rPr lang="en-ZA" dirty="0" smtClean="0"/>
              <a:t>Labour  (15-49)– slow of economy</a:t>
            </a:r>
          </a:p>
          <a:p>
            <a:pPr lvl="1"/>
            <a:r>
              <a:rPr lang="en-ZA" dirty="0" smtClean="0"/>
              <a:t>Replacement due to ill-health</a:t>
            </a:r>
            <a:endParaRPr lang="en-ZA" dirty="0"/>
          </a:p>
          <a:p>
            <a:r>
              <a:rPr lang="en-ZA" dirty="0"/>
              <a:t>E</a:t>
            </a:r>
            <a:r>
              <a:rPr lang="en-ZA" dirty="0" smtClean="0"/>
              <a:t>conomic </a:t>
            </a:r>
            <a:r>
              <a:rPr lang="en-ZA" dirty="0"/>
              <a:t>growth and </a:t>
            </a:r>
            <a:r>
              <a:rPr lang="en-ZA" dirty="0" smtClean="0"/>
              <a:t>development</a:t>
            </a:r>
          </a:p>
          <a:p>
            <a:pPr lvl="1"/>
            <a:r>
              <a:rPr lang="en-ZA" dirty="0" smtClean="0"/>
              <a:t>Severely affected therefore affecting Africa’s ability to cope</a:t>
            </a: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46568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131</TotalTime>
  <Words>974</Words>
  <Application>Microsoft Office PowerPoint</Application>
  <PresentationFormat>On-screen Show (4:3)</PresentationFormat>
  <Paragraphs>139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Urban</vt:lpstr>
      <vt:lpstr>Overview of HIV &amp; AIDS in Africa</vt:lpstr>
      <vt:lpstr>Introduction</vt:lpstr>
      <vt:lpstr>Some statistics</vt:lpstr>
      <vt:lpstr>Consequences far reaching!</vt:lpstr>
      <vt:lpstr>The triple challenge</vt:lpstr>
      <vt:lpstr>The prevalences in Africa</vt:lpstr>
      <vt:lpstr>The prevalences in Africa</vt:lpstr>
      <vt:lpstr>Impact HIV&amp;AIDS in Africa</vt:lpstr>
      <vt:lpstr>Impact HIV&amp;AIDS in Africa</vt:lpstr>
      <vt:lpstr>HIV Prevention</vt:lpstr>
      <vt:lpstr>HIV Prevention</vt:lpstr>
      <vt:lpstr>Treatment and care</vt:lpstr>
      <vt:lpstr>Treatment and care</vt:lpstr>
      <vt:lpstr>Way forward</vt:lpstr>
      <vt:lpstr>Conclusion</vt:lpstr>
      <vt:lpstr>THANK YOU !</vt:lpstr>
      <vt:lpstr>References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HIV &amp; AIDS in Africa</dc:title>
  <dc:creator>Bandile07</dc:creator>
  <cp:lastModifiedBy>Dr Andy Beke</cp:lastModifiedBy>
  <cp:revision>13</cp:revision>
  <dcterms:created xsi:type="dcterms:W3CDTF">2011-02-28T01:43:38Z</dcterms:created>
  <dcterms:modified xsi:type="dcterms:W3CDTF">2011-02-28T16:23:06Z</dcterms:modified>
</cp:coreProperties>
</file>